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76" r:id="rId3"/>
    <p:sldId id="267" r:id="rId4"/>
    <p:sldId id="257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9" r:id="rId14"/>
    <p:sldId id="277" r:id="rId15"/>
    <p:sldId id="274" r:id="rId16"/>
    <p:sldId id="275" r:id="rId17"/>
    <p:sldId id="273" r:id="rId18"/>
    <p:sldId id="278" r:id="rId19"/>
    <p:sldId id="279" r:id="rId20"/>
    <p:sldId id="280" r:id="rId21"/>
    <p:sldId id="281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20FDAD-E91B-4CA4-BA68-6EFB8E6CFC9F}" type="datetimeFigureOut">
              <a:rPr lang="ru-RU" smtClean="0"/>
              <a:pPr/>
              <a:t>16.09.2019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7F9A1F-B485-4F51-96A8-8B9D674C75D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mtClean="0"/>
              <a:t> 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7F9A1F-B485-4F51-96A8-8B9D674C75DA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16.09.2019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16.09.2019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16.09.2019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://zakatayrukava.ru/images/stories/Ustroystvo-kontaktora/vnutri-iek-kmi-11210-05.jpg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4.jpeg"/><Relationship Id="rId4" Type="http://schemas.openxmlformats.org/officeDocument/2006/relationships/hyperlink" Target="http://zakatayrukava.ru/images/stories/Ustroystvo-kontaktora/vnutri-iek-kmi-11210-08.jpg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http://zakatayrukava.ru/images/stories/Ustroystvo-kontaktora/kontakti-iek-kmi-11210-1.jpg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6.jpeg"/><Relationship Id="rId4" Type="http://schemas.openxmlformats.org/officeDocument/2006/relationships/hyperlink" Target="http://zakatayrukava.ru/images/stories/Ustroystvo-kontaktora/kontakti-iek-kmi-11210-2.jpg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hyperlink" Target="http://zakatayrukava.ru/images/stories/Ustroystvo-kontaktora/vnutri-iek-kmi-11210-07.jpg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8.jpeg"/><Relationship Id="rId4" Type="http://schemas.openxmlformats.org/officeDocument/2006/relationships/hyperlink" Target="http://zakatayrukava.ru/images/stories/Ustroystvo-kontaktora/vnutri-iek-kmi-11210-06.jpg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zakatayrukava.ru/images/stories/Ustroystvo-kontaktora/kontaktor-iek-kmi-11210-2.jpg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zakatayrukava.ru/images/stories/Ustroystvo-kontaktora/ustanovochnie-razmeri.jpg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jpeg"/><Relationship Id="rId4" Type="http://schemas.openxmlformats.org/officeDocument/2006/relationships/hyperlink" Target="http://zakatayrukava.ru/images/stories/Ustroystvo-kontaktora/shematichnoe-oboznachenie.jp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zakatayrukava.ru/images/stories/Ustroystvo-kontaktora/vnutri-iek-kmi-11210-01.jpg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.jpeg"/><Relationship Id="rId4" Type="http://schemas.openxmlformats.org/officeDocument/2006/relationships/hyperlink" Target="http://zakatayrukava.ru/images/stories/Ustroystvo-kontaktora/vnutri-iek-kmi-11210-10.jpg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zakatayrukava.ru/images/stories/Ustroystvo-kontaktora/vnutri-iek-kmi-11210-02.jpg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.jpeg"/><Relationship Id="rId4" Type="http://schemas.openxmlformats.org/officeDocument/2006/relationships/hyperlink" Target="http://zakatayrukava.ru/images/stories/Ustroystvo-kontaktora/vnutri-iek-kmi-11210-03.jp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://zakatayrukava.ru/images/stories/Ustroystvo-kontaktora/katushka-iek-kmi-11210-6.jpg" TargetMode="Externa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://zakatayrukava.ru/images/stories/Ustroystvo-kontaktora/vnutri-iek-kmi-11210-04.jpg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.jpeg"/><Relationship Id="rId4" Type="http://schemas.openxmlformats.org/officeDocument/2006/relationships/hyperlink" Target="http://zakatayrukava.ru/images/stories/Ustroystvo-kontaktora/vnutri-iek-kmi-11210-09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785795"/>
            <a:ext cx="7772400" cy="1714511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Тема урока:</a:t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Замена неисправностей в контакторе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714620"/>
            <a:ext cx="6400800" cy="2000264"/>
          </a:xfrm>
        </p:spPr>
        <p:txBody>
          <a:bodyPr>
            <a:normAutofit fontScale="92500"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Цель занятия: </a:t>
            </a:r>
          </a:p>
          <a:p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Сформировать у обучающихся знания по замене неисправностей в контакторе, обучить умению предвидеть возможные виды брака, соблюдать правила охраны труда.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2428892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Перед извлечением подвижной части сердечника необходимо демонтировать все контакты: выкручиваем винт, вынимаем контакт (фото слева).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Подвижная часть сердечника с подпружиненными контактами (фото справа).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Контактор ИЕК КМИ-11210. Демонтируем контакты.">
            <a:hlinkClick r:id="rId2" tooltip="&quot;Контактор ИЕК КМИ-11210. Демонтируем контакты.&quot;"/>
          </p:cNvPr>
          <p:cNvPicPr>
            <a:picLocks noGrp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2720180"/>
            <a:ext cx="2333650" cy="3066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одержимое 5" descr="Контактор ИЕК КМИ-11210. Подвижная часть сердечника с подпружиненными контактами.">
            <a:hlinkClick r:id="rId4" tooltip="&quot;Контактор ИЕК КМИ-11210. Подвижная часть сердечника с подпружиненными контактами.&quot;"/>
          </p:cNvPr>
          <p:cNvPicPr>
            <a:picLocks noGrp="1"/>
          </p:cNvPicPr>
          <p:nvPr>
            <p:ph sz="half" idx="2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24500" y="3005930"/>
            <a:ext cx="2905152" cy="27090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480"/>
            <a:ext cx="8229600" cy="1571636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Демонтированные контакты. Все четыре группы контактов идентичны по конструкции и площади контакта (фото слева).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Диаметр контактной напайки 4 мм (фото справа).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Контактор ИЕК КМИ-11210. Демонтированные контакты.">
            <a:hlinkClick r:id="rId2" tooltip="&quot;Контактор ИЕК КМИ-11210. Демонтированные контакты.&quot;"/>
          </p:cNvPr>
          <p:cNvPicPr>
            <a:picLocks noGrp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2428868"/>
            <a:ext cx="3119466" cy="2994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одержимое 5" descr="Контактор ИЕК КМИ-11210. Диаметр контактной напайки 4 мм.">
            <a:hlinkClick r:id="rId4" tooltip="&quot;Контактор ИЕК КМИ-11210. Диаметр контактной напайки 4 мм.&quot;"/>
          </p:cNvPr>
          <p:cNvPicPr>
            <a:picLocks noGrp="1"/>
          </p:cNvPicPr>
          <p:nvPr>
            <p:ph sz="half" idx="2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43570" y="2571744"/>
            <a:ext cx="1881180" cy="27805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1500198"/>
          </a:xfrm>
        </p:spPr>
        <p:txBody>
          <a:bodyPr>
            <a:normAutofit fontScale="90000"/>
          </a:bodyPr>
          <a:lstStyle/>
          <a:p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Контактор без корпуса, без неподвижных контактов и пружины (фото слева).</a:t>
            </a:r>
            <a:br>
              <a:rPr lang="ru-RU" sz="27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ИЭК КМИ-11210 в разобранном виде. Все детали контактора (фото справа).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/>
          </a:p>
        </p:txBody>
      </p:sp>
      <p:pic>
        <p:nvPicPr>
          <p:cNvPr id="5" name="Содержимое 4" descr="Контактор ИЕК КМИ-11210 без корпуса, неподвижных контактов и пружины.">
            <a:hlinkClick r:id="rId2" tooltip="&quot;Контактор ИЕК КМИ-11210 без корпуса, неподвижных контактов и пружины.&quot;"/>
          </p:cNvPr>
          <p:cNvPicPr>
            <a:picLocks noGrp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2285992"/>
            <a:ext cx="3119466" cy="3643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одержимое 5" descr="Контактор ИЕК КМИ-11210 в разобранном состоянии. Все детали.">
            <a:hlinkClick r:id="rId4" tooltip="&quot;Контактор ИЕК КМИ-11210 в разобранном состоянии. Все детали.&quot;"/>
          </p:cNvPr>
          <p:cNvPicPr>
            <a:picLocks noGrp="1"/>
          </p:cNvPicPr>
          <p:nvPr>
            <p:ph sz="half" idx="2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57752" y="2357430"/>
            <a:ext cx="3214710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Схема контактора КМИ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Привязка контактора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35194" y="1600200"/>
            <a:ext cx="6273612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Инструменты и материалы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sxema_reversa_asinxronnogo_dvigatelya_схема_реверса_асинхронного_двигателя_1.jpg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71604" y="1500174"/>
            <a:ext cx="6143667" cy="4143404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Основные неисправности в контакторе КМИ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246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</a:rPr>
                        <a:t>Наименование неисправности, внешнее проявление и дополнительные признаки</a:t>
                      </a:r>
                      <a:endParaRPr lang="ru-RU" sz="1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</a:rPr>
                        <a:t>Вероятная причина</a:t>
                      </a:r>
                      <a:endParaRPr lang="ru-RU" sz="120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</a:rPr>
                        <a:t>Метод устранения</a:t>
                      </a:r>
                      <a:endParaRPr lang="ru-RU" sz="120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  <a:tr h="370840">
                <a:tc rowSpan="6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</a:rPr>
                        <a:t>1.Контактор не включается при подаче напряжения на втягивающую катушку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</a:rPr>
                        <a:t> 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</a:rPr>
                        <a:t> 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</a:rPr>
                        <a:t> 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</a:rPr>
                        <a:t> 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</a:rPr>
                        <a:t>Повреждена катушка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</a:rPr>
                        <a:t>Сменить катушку</a:t>
                      </a:r>
                    </a:p>
                  </a:txBody>
                  <a:tcPr marL="68580" marR="68580" marT="0" marB="0"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</a:rPr>
                        <a:t>Обрыв в цепи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</a:rPr>
                        <a:t>Проверить схему, устранить обрыв</a:t>
                      </a:r>
                    </a:p>
                  </a:txBody>
                  <a:tcPr marL="68580" marR="68580" marT="0" marB="0"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</a:rPr>
                        <a:t>Отсутствие осевого люфта вала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</a:rPr>
                        <a:t>Отрегулировать осевой люфт вала в пределах 0,2+0,5мм перемещением левой подшипниковой втулки вдоль оси вала контактора</a:t>
                      </a:r>
                    </a:p>
                  </a:txBody>
                  <a:tcPr marL="68580" marR="68580" marT="0" marB="0"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</a:rPr>
                        <a:t>Напряжение не соответствует напряжению втягивающей катушки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</a:rPr>
                        <a:t>Заменить катушку</a:t>
                      </a:r>
                    </a:p>
                  </a:txBody>
                  <a:tcPr marL="68580" marR="68580" marT="0" marB="0"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</a:rPr>
                        <a:t>Затирание подвижных частей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</a:rPr>
                        <a:t>Отрегулировать положение подвижных частей</a:t>
                      </a:r>
                    </a:p>
                  </a:txBody>
                  <a:tcPr marL="68580" marR="68580" marT="0" marB="0"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</a:rPr>
                        <a:t>Большие провалы контактов или большие нажатия на контактах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</a:rPr>
                        <a:t>Установить провалы и нажатия</a:t>
                      </a:r>
                    </a:p>
                  </a:txBody>
                  <a:tcPr marL="68580" marR="68580" marT="0" marB="0"/>
                </a:tc>
              </a:tr>
              <a:tr h="370840">
                <a:tc rowSpan="3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</a:rPr>
                        <a:t>2. Контактор не полностью включается при подаче напряжения на втягивающую катушку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</a:rPr>
                        <a:t> 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</a:rPr>
                        <a:t>Большие провалы контактов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</a:rPr>
                        <a:t>Установить провалы</a:t>
                      </a:r>
                    </a:p>
                  </a:txBody>
                  <a:tcPr marL="68580" marR="68580" marT="0" marB="0"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</a:rPr>
                        <a:t>Напряжение на зажимах втягивающей катушки меньше 0,85 номинального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</a:rPr>
                        <a:t>Повысить напряжение сети</a:t>
                      </a:r>
                    </a:p>
                  </a:txBody>
                  <a:tcPr marL="68580" marR="68580" marT="0" marB="0"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</a:rPr>
                        <a:t>Велико нажатие возвратной пружины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</a:rPr>
                        <a:t>Ослабить затяжку возвратной пружины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97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370840">
                <a:tc row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</a:rPr>
                        <a:t>3. Контакты привариваются при включении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</a:rPr>
                        <a:t>Чрезмерно изношены контакты. Слишком велико или слишком мало контактное нажатие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</a:rPr>
                        <a:t>Сменить контакты. Отрегулировать нажатие или сменить контактную пружину</a:t>
                      </a:r>
                    </a:p>
                  </a:txBody>
                  <a:tcPr marL="68580" marR="68580" marT="0" marB="0"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</a:rPr>
                        <a:t>Включение произошло при недостаточном напряжения на зажимах катушки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</a:rPr>
                        <a:t>Принять меры к недопущению падения напряжения в сети</a:t>
                      </a:r>
                    </a:p>
                  </a:txBody>
                  <a:tcPr marL="68580" marR="68580" marT="0" marB="0"/>
                </a:tc>
              </a:tr>
              <a:tr h="370840">
                <a:tc rowSpan="3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</a:rPr>
                        <a:t>4. Контакты нагреваются выше допустимой температуры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</a:rPr>
                        <a:t> 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</a:rPr>
                        <a:t>Нагрузка главной цепи выше номинальной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</a:rPr>
                        <a:t>Проверить ток нагрузки и уменьшить его</a:t>
                      </a:r>
                    </a:p>
                  </a:txBody>
                  <a:tcPr marL="68580" marR="68580" marT="0" marB="0"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</a:rPr>
                        <a:t>Чрезмерно изношены контакты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</a:rPr>
                        <a:t>Сменить контакты</a:t>
                      </a:r>
                    </a:p>
                  </a:txBody>
                  <a:tcPr marL="68580" marR="68580" marT="0" marB="0"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</a:rPr>
                        <a:t>Малое контактное нажатие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</a:rPr>
                        <a:t>Отрегулировать нажатие или сменить контактную пружину</a:t>
                      </a:r>
                    </a:p>
                  </a:txBody>
                  <a:tcPr marL="68580" marR="68580" marT="0" marB="0"/>
                </a:tc>
              </a:tr>
              <a:tr h="370840">
                <a:tc rowSpan="4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</a:rPr>
                        <a:t>5. Сильное гудение и дребезжание магнитной системы переменного тока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</a:rPr>
                        <a:t> 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</a:rPr>
                        <a:t> 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</a:rPr>
                        <a:t>Неплотное прилегание якоря к сердечнику из-за загрязнения рабочих поверхностей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</a:rPr>
                        <a:t>Протереть рабочие поверхности электромагнита чистой ветошью, смоченной в бензине</a:t>
                      </a:r>
                    </a:p>
                  </a:txBody>
                  <a:tcPr marL="68580" marR="68580" marT="0" marB="0"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</a:rPr>
                        <a:t>Неплотное прилегание якоря к сердечнику из-за неровностей поверхностей соприкосновения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</a:rPr>
                        <a:t>Произвести шлифовку рабочих поверхностей якоря и сердечника, не снимая большого слоя металла</a:t>
                      </a:r>
                    </a:p>
                  </a:txBody>
                  <a:tcPr marL="68580" marR="68580" marT="0" marB="0"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</a:rPr>
                        <a:t>Поломка короткозамкнутого витка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</a:rPr>
                        <a:t>Заменить виток или сердечник</a:t>
                      </a:r>
                    </a:p>
                  </a:txBody>
                  <a:tcPr marL="68580" marR="68580" marT="0" marB="0"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</a:rPr>
                        <a:t>Слишком велико нажатие контактов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</a:rPr>
                        <a:t>Отрегулировать нажатие или сменить контактную пружину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</a:rPr>
                        <a:t>Отсутствие провала нижнего керна якоря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</a:rPr>
                        <a:t>Восстановить провал и нажатие нижнего керна путем установки шайб под планку крепления сердечника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54098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Критерии оценки на разборку контактора с устранением неисправности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1500174"/>
          <a:ext cx="8329640" cy="47665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65928"/>
                <a:gridCol w="1665928"/>
                <a:gridCol w="1665928"/>
                <a:gridCol w="1665928"/>
                <a:gridCol w="1665928"/>
              </a:tblGrid>
              <a:tr h="510147"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>
                          <a:latin typeface="Calibri"/>
                          <a:ea typeface="Calibri"/>
                        </a:rPr>
                        <a:t>№ </a:t>
                      </a:r>
                      <a:r>
                        <a:rPr lang="ru-RU" sz="1100" b="1" dirty="0" err="1">
                          <a:latin typeface="Calibri"/>
                          <a:ea typeface="Calibri"/>
                        </a:rPr>
                        <a:t>п</a:t>
                      </a:r>
                      <a:r>
                        <a:rPr lang="ru-RU" sz="1100" b="1" dirty="0">
                          <a:latin typeface="Calibri"/>
                          <a:ea typeface="Calibri"/>
                        </a:rPr>
                        <a:t>/</a:t>
                      </a:r>
                      <a:r>
                        <a:rPr lang="ru-RU" sz="1100" b="1" dirty="0" err="1">
                          <a:latin typeface="Calibri"/>
                          <a:ea typeface="Calibri"/>
                        </a:rPr>
                        <a:t>п</a:t>
                      </a:r>
                      <a:endParaRPr lang="ru-RU" sz="1100" dirty="0">
                        <a:latin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>
                          <a:latin typeface="Calibri"/>
                          <a:ea typeface="Calibri"/>
                        </a:rPr>
                        <a:t>Наименование работ</a:t>
                      </a:r>
                      <a:endParaRPr lang="ru-RU" sz="1100">
                        <a:latin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>
                          <a:latin typeface="Calibri"/>
                          <a:ea typeface="Calibri"/>
                        </a:rPr>
                        <a:t>Баллы</a:t>
                      </a:r>
                      <a:endParaRPr lang="ru-RU" sz="1100">
                        <a:latin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>
                          <a:latin typeface="Calibri"/>
                          <a:ea typeface="Calibri"/>
                        </a:rPr>
                        <a:t>Причина снятия баллов</a:t>
                      </a:r>
                      <a:endParaRPr lang="ru-RU" sz="1100">
                        <a:latin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>
                          <a:latin typeface="Calibri"/>
                          <a:ea typeface="Calibri"/>
                        </a:rPr>
                        <a:t>баллы</a:t>
                      </a:r>
                      <a:endParaRPr lang="ru-RU" sz="1100">
                        <a:latin typeface="Calibri"/>
                      </a:endParaRPr>
                    </a:p>
                  </a:txBody>
                  <a:tcPr marL="68580" marR="68580" marT="0" marB="0"/>
                </a:tc>
              </a:tr>
              <a:tr h="410121"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Calibri"/>
                          <a:ea typeface="Calibri"/>
                        </a:rPr>
                        <a:t>1</a:t>
                      </a:r>
                      <a:endParaRPr lang="ru-RU" sz="1100" dirty="0">
                        <a:latin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</a:rPr>
                        <a:t>Подготовительная часть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</a:rPr>
                        <a:t>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</a:rPr>
                        <a:t>Плохая организация рабочего места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</a:rPr>
                        <a:t>2</a:t>
                      </a:r>
                    </a:p>
                  </a:txBody>
                  <a:tcPr marL="68580" marR="68580" marT="0" marB="0"/>
                </a:tc>
              </a:tr>
              <a:tr h="410121"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Calibri"/>
                          <a:ea typeface="Calibri"/>
                        </a:rPr>
                        <a:t>2</a:t>
                      </a:r>
                      <a:endParaRPr lang="ru-RU" sz="1100" dirty="0">
                        <a:latin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</a:rPr>
                        <a:t>Соблюдение охраны труда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</a:rPr>
                        <a:t>15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</a:rPr>
                        <a:t>За нарушение охраны труда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</a:rPr>
                        <a:t>15</a:t>
                      </a:r>
                    </a:p>
                  </a:txBody>
                  <a:tcPr marL="68580" marR="68580" marT="0" marB="0"/>
                </a:tc>
              </a:tr>
              <a:tr h="606755">
                <a:tc>
                  <a:txBody>
                    <a:bodyPr/>
                    <a:lstStyle/>
                    <a:p>
                      <a:r>
                        <a:rPr lang="ru-RU" sz="1100">
                          <a:latin typeface="Calibri"/>
                          <a:ea typeface="Calibri"/>
                        </a:rPr>
                        <a:t>3</a:t>
                      </a:r>
                      <a:endParaRPr lang="ru-RU" sz="1100">
                        <a:latin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</a:rPr>
                        <a:t>Разборка контактора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</a:rPr>
                        <a:t>15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</a:rPr>
                        <a:t>Нарушение технологии при разборке контактора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</a:rPr>
                        <a:t>8</a:t>
                      </a:r>
                    </a:p>
                  </a:txBody>
                  <a:tcPr marL="68580" marR="68580" marT="0" marB="0"/>
                </a:tc>
              </a:tr>
              <a:tr h="563186">
                <a:tc>
                  <a:txBody>
                    <a:bodyPr/>
                    <a:lstStyle/>
                    <a:p>
                      <a:r>
                        <a:rPr lang="ru-RU" sz="1100">
                          <a:latin typeface="Calibri"/>
                          <a:ea typeface="Calibri"/>
                        </a:rPr>
                        <a:t>4</a:t>
                      </a:r>
                      <a:endParaRPr lang="ru-RU" sz="1100">
                        <a:latin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</a:rPr>
                        <a:t>Чистка контактов контактора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</a:rPr>
                        <a:t>15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</a:rPr>
                        <a:t>Нарушение технологии при чистке контактов контактора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</a:rPr>
                        <a:t>5</a:t>
                      </a:r>
                    </a:p>
                  </a:txBody>
                  <a:tcPr marL="68580" marR="68580" marT="0" marB="0"/>
                </a:tc>
              </a:tr>
              <a:tr h="742249">
                <a:tc>
                  <a:txBody>
                    <a:bodyPr/>
                    <a:lstStyle/>
                    <a:p>
                      <a:r>
                        <a:rPr lang="ru-RU" sz="1100">
                          <a:latin typeface="Calibri"/>
                          <a:ea typeface="Calibri"/>
                        </a:rPr>
                        <a:t>5</a:t>
                      </a:r>
                      <a:endParaRPr lang="ru-RU" sz="1100">
                        <a:latin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</a:rPr>
                        <a:t>Устранение повреждений в катушке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</a:rPr>
                        <a:t>25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</a:rPr>
                        <a:t>Нарушение технологии при устранении повреждения в катушке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</a:rPr>
                        <a:t>8</a:t>
                      </a:r>
                    </a:p>
                  </a:txBody>
                  <a:tcPr marL="68580" marR="68580" marT="0" marB="0"/>
                </a:tc>
              </a:tr>
              <a:tr h="302495">
                <a:tc>
                  <a:txBody>
                    <a:bodyPr/>
                    <a:lstStyle/>
                    <a:p>
                      <a:r>
                        <a:rPr lang="ru-RU" sz="1100">
                          <a:latin typeface="Calibri"/>
                          <a:ea typeface="Calibri"/>
                        </a:rPr>
                        <a:t>6</a:t>
                      </a:r>
                      <a:endParaRPr lang="ru-RU" sz="1100">
                        <a:latin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</a:rPr>
                        <a:t>Сборка контактора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</a:rPr>
                        <a:t>15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</a:rPr>
                        <a:t>Нарушение технологии при сборке контактора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</a:rPr>
                        <a:t>5</a:t>
                      </a:r>
                    </a:p>
                  </a:txBody>
                  <a:tcPr marL="68580" marR="68580" marT="0" marB="0"/>
                </a:tc>
              </a:tr>
              <a:tr h="410121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Calibri"/>
                          <a:ea typeface="Calibri"/>
                        </a:rPr>
                        <a:t>7</a:t>
                      </a:r>
                    </a:p>
                    <a:p>
                      <a:endParaRPr lang="ru-RU" sz="1100" dirty="0" smtClean="0">
                        <a:latin typeface="Calibri"/>
                      </a:endParaRPr>
                    </a:p>
                    <a:p>
                      <a:endParaRPr lang="ru-RU" sz="1100" dirty="0" smtClean="0">
                        <a:latin typeface="Calibri"/>
                      </a:endParaRPr>
                    </a:p>
                    <a:p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Норма времени: </a:t>
                      </a:r>
                      <a:r>
                        <a:rPr lang="ru-RU" sz="12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30 минут</a:t>
                      </a:r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</a:rPr>
                        <a:t>Норма </a:t>
                      </a:r>
                      <a:r>
                        <a:rPr lang="ru-RU" sz="1200" dirty="0" smtClean="0">
                          <a:latin typeface="Times New Roman"/>
                          <a:ea typeface="Calibri"/>
                        </a:rPr>
                        <a:t>времени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Calibri"/>
                        </a:rPr>
                        <a:t>Всего:</a:t>
                      </a:r>
                      <a:endParaRPr lang="ru-RU" sz="1200" b="1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</a:rPr>
                        <a:t>10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Calibri"/>
                        </a:rPr>
                        <a:t>100 баллов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Баллы: </a:t>
                      </a: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90-100 – отлично; 80-89 – хорошо; 65-79 – удовлетворительно; до 65 –неудовлетворительно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</a:rPr>
                        <a:t>За каждые 5' свыше нормы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</a:rPr>
                        <a:t>1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Электрическая схема с контактором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Схема состоит из: </a:t>
            </a:r>
          </a:p>
          <a:p>
            <a:pPr>
              <a:buFontTx/>
              <a:buChar char="-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3фазного автоматического выключателя – 1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шт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онтактора КМИ – 1шт;</a:t>
            </a:r>
          </a:p>
          <a:p>
            <a:pPr>
              <a:buFontTx/>
              <a:buChar char="-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 кнопочного поста – 1шт;</a:t>
            </a:r>
          </a:p>
          <a:p>
            <a:pPr>
              <a:buFontTx/>
              <a:buChar char="-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епловое реле – 1шт;</a:t>
            </a:r>
          </a:p>
          <a:p>
            <a:pPr>
              <a:buFontTx/>
              <a:buChar char="-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ампа аварийная – 1шт</a:t>
            </a:r>
          </a:p>
          <a:p>
            <a:pPr>
              <a:buFontTx/>
              <a:buChar char="-"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http://lazysmart.ru/wp-content/uploads/2016/09/Magnitny-j-puskatel-s-teplovy-m-rele-1.png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721216"/>
            <a:ext cx="4038600" cy="2283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25536"/>
          </a:xfrm>
        </p:spPr>
        <p:txBody>
          <a:bodyPr>
            <a:no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Критерии оценок на выполнение схемы с контактором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3855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>
                          <a:latin typeface="Calibri"/>
                          <a:ea typeface="Calibri"/>
                        </a:rPr>
                        <a:t>№ </a:t>
                      </a:r>
                      <a:r>
                        <a:rPr lang="ru-RU" sz="1100" b="1" dirty="0" err="1">
                          <a:latin typeface="Calibri"/>
                          <a:ea typeface="Calibri"/>
                        </a:rPr>
                        <a:t>п</a:t>
                      </a:r>
                      <a:r>
                        <a:rPr lang="ru-RU" sz="1100" b="1" dirty="0">
                          <a:latin typeface="Calibri"/>
                          <a:ea typeface="Calibri"/>
                        </a:rPr>
                        <a:t>/</a:t>
                      </a:r>
                      <a:r>
                        <a:rPr lang="ru-RU" sz="1100" b="1" dirty="0" err="1">
                          <a:latin typeface="Calibri"/>
                          <a:ea typeface="Calibri"/>
                        </a:rPr>
                        <a:t>п</a:t>
                      </a:r>
                      <a:endParaRPr lang="ru-RU" sz="1100" dirty="0">
                        <a:latin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>
                          <a:latin typeface="Calibri"/>
                          <a:ea typeface="Calibri"/>
                        </a:rPr>
                        <a:t>Наименование работ</a:t>
                      </a:r>
                      <a:endParaRPr lang="ru-RU" sz="1100">
                        <a:latin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>
                          <a:latin typeface="Calibri"/>
                          <a:ea typeface="Calibri"/>
                        </a:rPr>
                        <a:t>Баллы</a:t>
                      </a:r>
                      <a:endParaRPr lang="ru-RU" sz="1100">
                        <a:latin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>
                          <a:latin typeface="Calibri"/>
                          <a:ea typeface="Calibri"/>
                        </a:rPr>
                        <a:t>Причина снятия баллов</a:t>
                      </a:r>
                      <a:endParaRPr lang="ru-RU" sz="1100">
                        <a:latin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>
                          <a:latin typeface="Calibri"/>
                          <a:ea typeface="Calibri"/>
                        </a:rPr>
                        <a:t>Баллы</a:t>
                      </a:r>
                      <a:endParaRPr lang="ru-RU" sz="1100">
                        <a:latin typeface="Calibri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100">
                          <a:latin typeface="Calibri"/>
                          <a:ea typeface="Calibri"/>
                        </a:rPr>
                        <a:t>1</a:t>
                      </a:r>
                      <a:endParaRPr lang="ru-RU" sz="1100">
                        <a:latin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</a:rPr>
                        <a:t>Подготовительная часть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</a:rPr>
                        <a:t>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</a:rPr>
                        <a:t>Плохая организация рабочего места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</a:rPr>
                        <a:t>2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100">
                          <a:latin typeface="Calibri"/>
                          <a:ea typeface="Calibri"/>
                        </a:rPr>
                        <a:t>2</a:t>
                      </a:r>
                      <a:endParaRPr lang="ru-RU" sz="1100">
                        <a:latin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</a:rPr>
                        <a:t>Соблюдение охраны труда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</a:rPr>
                        <a:t>10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</a:rPr>
                        <a:t>За нарушение охраны труда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</a:rPr>
                        <a:t>10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100">
                          <a:latin typeface="Calibri"/>
                          <a:ea typeface="Calibri"/>
                        </a:rPr>
                        <a:t>3</a:t>
                      </a:r>
                      <a:endParaRPr lang="ru-RU" sz="1100">
                        <a:latin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</a:rPr>
                        <a:t>Установка  и крепление аппаратов управления и защиты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</a:rPr>
                        <a:t>15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</a:rPr>
                        <a:t>Нарушение технологии при установке аппаратов управления и защиты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</a:rPr>
                        <a:t>8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100">
                          <a:latin typeface="Calibri"/>
                          <a:ea typeface="Calibri"/>
                        </a:rPr>
                        <a:t>4</a:t>
                      </a:r>
                      <a:endParaRPr lang="ru-RU" sz="1100">
                        <a:latin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</a:rPr>
                        <a:t>Прокладка и крепление проводов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</a:rPr>
                        <a:t>25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</a:rPr>
                        <a:t>Нарушение технологии при прокладке и креплении проводов: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</a:rPr>
                        <a:t>- прокладка проводов не по разметке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</a:rPr>
                        <a:t>- крепление выполнено не по ТУ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</a:rPr>
                        <a:t>- длина провода не соответствуют размерам 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</a:rPr>
                        <a:t>10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Применение и назначение контактора КМИ</a:t>
            </a:r>
            <a:endParaRPr lang="ru-RU" sz="36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3931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Контакторы КМИ применяется для запуска, остановки и реверса асинхронных электрических двигателей, работающих при напряжении до 660 вольт. Кроме того, эти приборы обеспечивают дистанционное переключение устройств вентиляционных систем, осветительных приборов, насосов и других агрегатов. Использование контакторов этого типа делает управление электродвигателями удобным и безопасным.</a:t>
                      </a:r>
                      <a:endParaRPr lang="ru-RU" sz="18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Назначение и особенности малогабаритных контакторов. Частая перемена тока в электрических сетях при включении и отключении электрооборудования приводит к аварийным ситуациям. Для их предотвращения используется контактор КМИ, работающий дистанционно под управлением слабыми электрическими токами. Название расшифровывается как контактор малый.</a:t>
                      </a:r>
                      <a:endParaRPr lang="ru-RU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75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Calibri"/>
                          <a:ea typeface="Calibri"/>
                        </a:rPr>
                        <a:t>5</a:t>
                      </a:r>
                      <a:endParaRPr lang="ru-RU" sz="1100" dirty="0">
                        <a:latin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</a:rPr>
                        <a:t>Разделка проводов и подключение к контактным площадкам аппаратов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</a:rPr>
                        <a:t>25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</a:rPr>
                        <a:t>Нарушение технологии при разделке и креплении к контактным площадкам аппаратуры: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</a:rPr>
                        <a:t>- длина снятия изоляции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</a:rPr>
                        <a:t>- надрезы жилы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</a:rPr>
                        <a:t>- при креплении жилы провода оголенная часть от изоляции до месте крепления больше 2мм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</a:rPr>
                        <a:t>- крепление жилы провода к контактной площадке аппаратуры произведено с изоляцией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</a:rPr>
                        <a:t>- запас провода не соответствует ТУ (на 1-2 соединения)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</a:rPr>
                        <a:t>10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2926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Calibri"/>
                          <a:ea typeface="Calibri"/>
                        </a:rPr>
                        <a:t>6</a:t>
                      </a:r>
                      <a:endParaRPr lang="ru-RU" sz="1100" dirty="0">
                        <a:latin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</a:rPr>
                        <a:t>Прозвонка электрической цепи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</a:rPr>
                        <a:t>10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</a:rPr>
                        <a:t>Не правильно проведена прозвонка электрической цепи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</a:rPr>
                        <a:t>10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100">
                          <a:latin typeface="Calibri"/>
                          <a:ea typeface="Calibri"/>
                        </a:rPr>
                        <a:t>7</a:t>
                      </a:r>
                      <a:endParaRPr lang="ru-RU" sz="1100">
                        <a:latin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</a:rPr>
                        <a:t>Норма </a:t>
                      </a:r>
                      <a:r>
                        <a:rPr lang="ru-RU" sz="1200" dirty="0" smtClean="0">
                          <a:latin typeface="Times New Roman"/>
                          <a:ea typeface="Calibri"/>
                        </a:rPr>
                        <a:t>времени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Calibri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Calibri"/>
                      </a:endParaRPr>
                    </a:p>
                    <a:p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Норма времени: 180'</a:t>
                      </a:r>
                      <a:endParaRPr lang="ru-RU" sz="1200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r>
                        <a:rPr lang="ru-RU" sz="1200" b="1" kern="1200" cap="all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  <a:endParaRPr lang="ru-RU" sz="1200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Calibri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Calibri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Calibri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Calibri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Calibri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Calibri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Calibri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</a:rPr>
                        <a:t>10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Calibri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Calibri"/>
                      </a:endParaRPr>
                    </a:p>
                    <a:p>
                      <a:r>
                        <a:rPr lang="ru-RU" sz="12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Баллы: </a:t>
                      </a: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90-100 – отлично; 80-89 – хорошо; 65-79 – удовлетворительно; до 65 –неудовлетворительно</a:t>
                      </a:r>
                      <a:endParaRPr lang="ru-RU" sz="12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</a:rPr>
                        <a:t>За каждые 5' свыше нормы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</a:rPr>
                        <a:t>1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Устройство контактора КМИ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http://forum220.ru/site-img/construction-contactor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25" y="2143116"/>
            <a:ext cx="7143750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Контактор КМИ-11210</a:t>
            </a:r>
            <a:endParaRPr lang="ru-RU" b="1" dirty="0"/>
          </a:p>
        </p:txBody>
      </p:sp>
      <p:pic>
        <p:nvPicPr>
          <p:cNvPr id="5" name="Содержимое 4" descr="Контактор ИЕК КМИ-11210. Вид сбоку.">
            <a:hlinkClick r:id="rId2" tooltip="&quot;Контактор ИЕК КМИ-11210. Вид сбоку.&quot;"/>
          </p:cNvPr>
          <p:cNvPicPr>
            <a:picLocks noGrp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4" y="1785926"/>
            <a:ext cx="2190774" cy="32916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Содержимое 7" descr="Контактор ИЕК КМИ-11210. Вид сверху."/>
          <p:cNvPicPr>
            <a:picLocks noGrp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7224" y="1857364"/>
            <a:ext cx="22860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368544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Габаритные и установочные размеры  КМИ-11210 (фото слева).</a:t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Обозначение контактора  КМИ-11210 на схемах (фото справа).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Габаритные и установочные размеры контактора ИЕК КМИ-11210.">
            <a:hlinkClick r:id="rId2" tooltip="&quot;Габаритные и установочные размеры контактора ИЕК КМИ-11210.&quot;"/>
          </p:cNvPr>
          <p:cNvPicPr>
            <a:picLocks noGrp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3500" y="3005930"/>
            <a:ext cx="2286000" cy="2637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одержимое 5" descr="Обозначение контактора КМИ-11210 на схемах.">
            <a:hlinkClick r:id="rId4" tooltip="&quot;Обозначение контактора КМИ-11210 на схемах.&quot;"/>
          </p:cNvPr>
          <p:cNvPicPr>
            <a:picLocks noGrp="1"/>
          </p:cNvPicPr>
          <p:nvPr>
            <p:ph sz="half" idx="2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24500" y="3005930"/>
            <a:ext cx="2286000" cy="2709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97106"/>
          </a:xfrm>
        </p:spPr>
        <p:txBody>
          <a:bodyPr>
            <a:normAutofit fontScale="90000"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Снимаем декоративно-защитные накладки (фото слева).</a:t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Хрупкая пластмасса легко ломается (фото справа).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Контактор ИЕК КМИ-11210. Снимаем декоративно-защитные накладки.">
            <a:hlinkClick r:id="rId2" tooltip="&quot;Контактор ИЕК КМИ-11210. Снимаем декоративно-защитные накладки.&quot;"/>
          </p:cNvPr>
          <p:cNvPicPr>
            <a:picLocks noGrp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3500" y="3005930"/>
            <a:ext cx="2595558" cy="2494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одержимое 5" descr="Контактор ИЕК КМИ-11210. Снимаем декоративно-защитные накладки. Хрупкая пластмасса легко ломается.">
            <a:hlinkClick r:id="rId4" tooltip="&quot;Контактор ИЕК КМИ-11210. Снимаем декоративно-защитные накладки. Хрупкая пластмасса легко ломается.&quot;"/>
          </p:cNvPr>
          <p:cNvPicPr>
            <a:picLocks noGrp="1"/>
          </p:cNvPicPr>
          <p:nvPr>
            <p:ph sz="half" idx="2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24500" y="3005930"/>
            <a:ext cx="2547962" cy="2494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1357322"/>
          </a:xfrm>
        </p:spPr>
        <p:txBody>
          <a:bodyPr>
            <a:normAutofit fontScale="90000"/>
          </a:bodyPr>
          <a:lstStyle/>
          <a:p>
            <a:pPr algn="l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Корпус разбирается путем откручивания двух винтов.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На фото справа видна большая пружина, обеспечивающая размыкание силовых контактов при снятии напряжения с катушки.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/>
          </a:p>
        </p:txBody>
      </p:sp>
      <p:pic>
        <p:nvPicPr>
          <p:cNvPr id="5" name="Содержимое 4" descr="Контактор ИЕК КМИ-11210. Разбираем корпус.">
            <a:hlinkClick r:id="rId2" tooltip="&quot;Контактор ИЕК КМИ-11210. Разбираем корпус.&quot;"/>
          </p:cNvPr>
          <p:cNvPicPr>
            <a:picLocks noGrp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4414" y="2720180"/>
            <a:ext cx="2643206" cy="32091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одержимое 5" descr="Контактор ИЕК КМИ-11210. Разбираем корпус.">
            <a:hlinkClick r:id="rId4" tooltip="&quot;Контактор ИЕК КМИ-11210. Разбираем корпус.&quot;"/>
          </p:cNvPr>
          <p:cNvPicPr>
            <a:picLocks noGrp="1"/>
          </p:cNvPicPr>
          <p:nvPr>
            <p:ph sz="half" idx="2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628" y="2714620"/>
            <a:ext cx="2976590" cy="2709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857256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Катушка крупным планом.</a:t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Как правило, катушку к разборным электромагнитным контакторам можно приобрести отдельно.</a:t>
            </a:r>
          </a:p>
          <a:p>
            <a:endParaRPr lang="ru-RU" dirty="0"/>
          </a:p>
        </p:txBody>
      </p:sp>
      <p:pic>
        <p:nvPicPr>
          <p:cNvPr id="5" name="Содержимое 4" descr="Контактор ИЕК КМИ-11210. Катушка крупным планом.">
            <a:hlinkClick r:id="rId2" tooltip="&quot;Контактор ИЕК КМИ-11210. Катушка крупным планом.&quot;"/>
          </p:cNvPr>
          <p:cNvPicPr>
            <a:picLocks noGrp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2500" y="1785926"/>
            <a:ext cx="3405186" cy="3220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2214578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Достаем катушку, неподвижную часть сердечника и пружину (фото слева).</a:t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Неподвижная часть сердечника крупным планом (фото справа).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Контактор ИЕК КМИ-11210. Разбираем корпус. Достаем катушку, неподвижную часть сердечника, пружину.">
            <a:hlinkClick r:id="rId2" tooltip="&quot;Контактор ИЕК КМИ-11210. Разбираем корпус. Достаем катушку, неподвижную часть сердечника, пружину.&quot;"/>
          </p:cNvPr>
          <p:cNvPicPr>
            <a:picLocks noGrp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3005930"/>
            <a:ext cx="3048028" cy="285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одержимое 5" descr="Контактор ИЕК КМИ-11210. Неподвижная часть сердечника крупным планом.">
            <a:hlinkClick r:id="rId4" tooltip="&quot;Контактор ИЕК КМИ-11210. Неподвижная часть сердечника крупным планом.&quot;"/>
          </p:cNvPr>
          <p:cNvPicPr>
            <a:picLocks noGrp="1"/>
          </p:cNvPicPr>
          <p:nvPr>
            <p:ph sz="half" idx="2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14942" y="3005930"/>
            <a:ext cx="2857520" cy="27805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</TotalTime>
  <Words>820</Words>
  <Application>Microsoft Office PowerPoint</Application>
  <PresentationFormat>Экран (4:3)</PresentationFormat>
  <Paragraphs>198</Paragraphs>
  <Slides>21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Тема урока: Замена неисправностей в контакторе</vt:lpstr>
      <vt:lpstr>Применение и назначение контактора КМИ</vt:lpstr>
      <vt:lpstr>Устройство контактора КМИ</vt:lpstr>
      <vt:lpstr>Контактор КМИ-11210</vt:lpstr>
      <vt:lpstr> Габаритные и установочные размеры  КМИ-11210 (фото слева). Обозначение контактора  КМИ-11210 на схемах (фото справа). </vt:lpstr>
      <vt:lpstr> Снимаем декоративно-защитные накладки (фото слева). Хрупкая пластмасса легко ломается (фото справа). </vt:lpstr>
      <vt:lpstr>  Корпус разбирается путем откручивания двух винтов. На фото справа видна большая пружина, обеспечивающая размыкание силовых контактов при снятии напряжения с катушки. </vt:lpstr>
      <vt:lpstr> Катушка крупным планом. </vt:lpstr>
      <vt:lpstr> Достаем катушку, неподвижную часть сердечника и пружину (фото слева). Неподвижная часть сердечника крупным планом (фото справа). </vt:lpstr>
      <vt:lpstr>Перед извлечением подвижной части сердечника необходимо демонтировать все контакты: выкручиваем винт, вынимаем контакт (фото слева). Подвижная часть сердечника с подпружиненными контактами (фото справа). </vt:lpstr>
      <vt:lpstr>Демонтированные контакты. Все четыре группы контактов идентичны по конструкции и площади контакта (фото слева). Диаметр контактной напайки 4 мм (фото справа).</vt:lpstr>
      <vt:lpstr>  Контактор без корпуса, без неподвижных контактов и пружины (фото слева). ИЭК КМИ-11210 в разобранном виде. Все детали контактора (фото справа). </vt:lpstr>
      <vt:lpstr>Схема контактора КМИ</vt:lpstr>
      <vt:lpstr>Инструменты и материалы</vt:lpstr>
      <vt:lpstr>Основные неисправности в контакторе КМИ</vt:lpstr>
      <vt:lpstr>Слайд 16</vt:lpstr>
      <vt:lpstr>Критерии оценки на разборку контактора с устранением неисправности</vt:lpstr>
      <vt:lpstr>Электрическая схема с контактором</vt:lpstr>
      <vt:lpstr>Критерии оценок на выполнение схемы с контактором</vt:lpstr>
      <vt:lpstr>Слайд 20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Пользователь</cp:lastModifiedBy>
  <cp:revision>17</cp:revision>
  <dcterms:modified xsi:type="dcterms:W3CDTF">2019-09-16T03:37:39Z</dcterms:modified>
</cp:coreProperties>
</file>